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56" r:id="rId2"/>
    <p:sldId id="417" r:id="rId3"/>
    <p:sldId id="543" r:id="rId4"/>
    <p:sldId id="556" r:id="rId5"/>
    <p:sldId id="544" r:id="rId6"/>
    <p:sldId id="545" r:id="rId7"/>
    <p:sldId id="598" r:id="rId8"/>
    <p:sldId id="546" r:id="rId9"/>
    <p:sldId id="599" r:id="rId10"/>
    <p:sldId id="552" r:id="rId11"/>
    <p:sldId id="554" r:id="rId12"/>
    <p:sldId id="553" r:id="rId13"/>
    <p:sldId id="600" r:id="rId14"/>
    <p:sldId id="511" r:id="rId15"/>
    <p:sldId id="520" r:id="rId16"/>
    <p:sldId id="512" r:id="rId17"/>
    <p:sldId id="609" r:id="rId18"/>
    <p:sldId id="642" r:id="rId19"/>
    <p:sldId id="527" r:id="rId20"/>
    <p:sldId id="610" r:id="rId21"/>
    <p:sldId id="611" r:id="rId22"/>
    <p:sldId id="612" r:id="rId23"/>
    <p:sldId id="522" r:id="rId24"/>
    <p:sldId id="491" r:id="rId25"/>
    <p:sldId id="492" r:id="rId26"/>
    <p:sldId id="493" r:id="rId27"/>
    <p:sldId id="494" r:id="rId28"/>
    <p:sldId id="618" r:id="rId29"/>
    <p:sldId id="619" r:id="rId30"/>
    <p:sldId id="620" r:id="rId31"/>
    <p:sldId id="621" r:id="rId32"/>
    <p:sldId id="524" r:id="rId33"/>
    <p:sldId id="529" r:id="rId34"/>
    <p:sldId id="613" r:id="rId35"/>
    <p:sldId id="614" r:id="rId36"/>
    <p:sldId id="615" r:id="rId37"/>
    <p:sldId id="616" r:id="rId38"/>
    <p:sldId id="617" r:id="rId39"/>
    <p:sldId id="646" r:id="rId40"/>
    <p:sldId id="530" r:id="rId41"/>
    <p:sldId id="497" r:id="rId42"/>
    <p:sldId id="498" r:id="rId43"/>
    <p:sldId id="510" r:id="rId44"/>
    <p:sldId id="515" r:id="rId45"/>
    <p:sldId id="644" r:id="rId46"/>
    <p:sldId id="648" r:id="rId47"/>
    <p:sldId id="647" r:id="rId48"/>
    <p:sldId id="645" r:id="rId49"/>
    <p:sldId id="569" r:id="rId50"/>
    <p:sldId id="638" r:id="rId51"/>
    <p:sldId id="637" r:id="rId52"/>
    <p:sldId id="580" r:id="rId53"/>
    <p:sldId id="661" r:id="rId54"/>
    <p:sldId id="639" r:id="rId55"/>
    <p:sldId id="579" r:id="rId56"/>
    <p:sldId id="581" r:id="rId57"/>
    <p:sldId id="650" r:id="rId58"/>
    <p:sldId id="652" r:id="rId59"/>
    <p:sldId id="651" r:id="rId60"/>
    <p:sldId id="653" r:id="rId61"/>
    <p:sldId id="663" r:id="rId62"/>
    <p:sldId id="664" r:id="rId63"/>
    <p:sldId id="582" r:id="rId64"/>
    <p:sldId id="583" r:id="rId65"/>
    <p:sldId id="584" r:id="rId66"/>
    <p:sldId id="585" r:id="rId67"/>
    <p:sldId id="586" r:id="rId68"/>
    <p:sldId id="654" r:id="rId69"/>
    <p:sldId id="656" r:id="rId70"/>
    <p:sldId id="587" r:id="rId71"/>
    <p:sldId id="658" r:id="rId72"/>
    <p:sldId id="588" r:id="rId73"/>
    <p:sldId id="657" r:id="rId74"/>
    <p:sldId id="589" r:id="rId75"/>
    <p:sldId id="662" r:id="rId76"/>
    <p:sldId id="636" r:id="rId77"/>
    <p:sldId id="655" r:id="rId78"/>
    <p:sldId id="649" r:id="rId79"/>
    <p:sldId id="634" r:id="rId80"/>
    <p:sldId id="635" r:id="rId81"/>
    <p:sldId id="633" r:id="rId82"/>
    <p:sldId id="643" r:id="rId83"/>
    <p:sldId id="570" r:id="rId84"/>
    <p:sldId id="571" r:id="rId85"/>
    <p:sldId id="572" r:id="rId86"/>
    <p:sldId id="670" r:id="rId87"/>
    <p:sldId id="677" r:id="rId88"/>
    <p:sldId id="573" r:id="rId89"/>
    <p:sldId id="665" r:id="rId90"/>
    <p:sldId id="666" r:id="rId91"/>
    <p:sldId id="672" r:id="rId92"/>
    <p:sldId id="673" r:id="rId93"/>
    <p:sldId id="678" r:id="rId94"/>
    <p:sldId id="574" r:id="rId95"/>
    <p:sldId id="575" r:id="rId96"/>
    <p:sldId id="576" r:id="rId97"/>
    <p:sldId id="667" r:id="rId98"/>
    <p:sldId id="674" r:id="rId99"/>
    <p:sldId id="675" r:id="rId100"/>
    <p:sldId id="676" r:id="rId101"/>
    <p:sldId id="577" r:id="rId102"/>
    <p:sldId id="668" r:id="rId103"/>
    <p:sldId id="669" r:id="rId104"/>
    <p:sldId id="578" r:id="rId105"/>
    <p:sldId id="671" r:id="rId106"/>
    <p:sldId id="514" r:id="rId10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79" autoAdjust="0"/>
    <p:restoredTop sz="85961" autoAdjust="0"/>
  </p:normalViewPr>
  <p:slideViewPr>
    <p:cSldViewPr>
      <p:cViewPr varScale="1">
        <p:scale>
          <a:sx n="104" d="100"/>
          <a:sy n="104" d="100"/>
        </p:scale>
        <p:origin x="141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091E7-C5AE-4C09-83FC-8BA506E15F2D}" type="datetimeFigureOut">
              <a:rPr lang="es-CO" smtClean="0"/>
              <a:t>03/03/2020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91CDF-9FFA-4239-B6C3-763AC94276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590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91CDF-9FFA-4239-B6C3-763AC9427656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4431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03/03/2020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03/03/2020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03/03/2020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03/03/2020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03/03/2020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03/03/2020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03/03/2020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03/03/2020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03/03/2020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03/03/2020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03/03/2020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03/03/2020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aharley/vis/conv/flat.html" TargetMode="External"/><Relationship Id="rId2" Type="http://schemas.openxmlformats.org/officeDocument/2006/relationships/hyperlink" Target="https://www.cs.cmu.edu/~aharley/vis/fc/flat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s.stanford.edu/people/karpathy/convnetjs/demo/cifar10.html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www.cs.cmu.edu/~aharley/vis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7622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395536" y="102986"/>
            <a:ext cx="8373647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b="1"/>
              <a:t>ANÁLISIS </a:t>
            </a:r>
            <a:r>
              <a:rPr lang="es-CO" b="1" dirty="0"/>
              <a:t>DE DATOS ESPACIALES</a:t>
            </a:r>
          </a:p>
          <a:p>
            <a:pPr algn="r"/>
            <a:endParaRPr lang="es-CO" b="1" dirty="0"/>
          </a:p>
          <a:p>
            <a:pPr algn="r"/>
            <a:endParaRPr lang="es-CO" sz="1400" b="1" dirty="0"/>
          </a:p>
          <a:p>
            <a:pPr algn="r"/>
            <a:r>
              <a:rPr lang="es-CO" sz="3200" b="1" dirty="0"/>
              <a:t>EDIER V. ARISTIZÁBAL G.</a:t>
            </a:r>
          </a:p>
          <a:p>
            <a:pPr algn="r">
              <a:lnSpc>
                <a:spcPct val="150000"/>
              </a:lnSpc>
            </a:pPr>
            <a:r>
              <a:rPr lang="es-CO" sz="1800" dirty="0"/>
              <a:t>Ing. Geólogo (Universidad Nacional de Colombia)</a:t>
            </a:r>
          </a:p>
          <a:p>
            <a:pPr algn="r">
              <a:lnSpc>
                <a:spcPct val="150000"/>
              </a:lnSpc>
            </a:pPr>
            <a:r>
              <a:rPr lang="es-CO" sz="1800" dirty="0"/>
              <a:t>Esp. en Gestión de Riesgos Geológicos (Universidad de Ginebra – Suiza)</a:t>
            </a:r>
          </a:p>
          <a:p>
            <a:pPr algn="r">
              <a:lnSpc>
                <a:spcPct val="150000"/>
              </a:lnSpc>
            </a:pPr>
            <a:r>
              <a:rPr lang="es-CO" sz="1800" dirty="0" err="1"/>
              <a:t>MSc</a:t>
            </a:r>
            <a:r>
              <a:rPr lang="es-CO" sz="1800" dirty="0"/>
              <a:t>. en </a:t>
            </a:r>
            <a:r>
              <a:rPr lang="es-CO" sz="1800" dirty="0" err="1"/>
              <a:t>Geociencias</a:t>
            </a:r>
            <a:r>
              <a:rPr lang="es-CO" sz="1800" dirty="0"/>
              <a:t> (Universidad de Shimane – Japón)</a:t>
            </a:r>
          </a:p>
          <a:p>
            <a:pPr algn="r">
              <a:lnSpc>
                <a:spcPct val="150000"/>
              </a:lnSpc>
            </a:pPr>
            <a:r>
              <a:rPr lang="es-CO" sz="1800" dirty="0"/>
              <a:t>PhD. en Ingeniería (Universidad Nacional de Colombia)</a:t>
            </a:r>
          </a:p>
          <a:p>
            <a:pPr algn="r">
              <a:lnSpc>
                <a:spcPct val="150000"/>
              </a:lnSpc>
            </a:pPr>
            <a:endParaRPr lang="es-CO" sz="1800" dirty="0"/>
          </a:p>
          <a:p>
            <a:pPr algn="r">
              <a:lnSpc>
                <a:spcPct val="150000"/>
              </a:lnSpc>
            </a:pPr>
            <a:r>
              <a:rPr lang="es-CO" sz="1800" dirty="0"/>
              <a:t>Universidad Nacional de Colombia</a:t>
            </a:r>
          </a:p>
          <a:p>
            <a:pPr algn="r">
              <a:lnSpc>
                <a:spcPct val="150000"/>
              </a:lnSpc>
            </a:pPr>
            <a:r>
              <a:rPr lang="es-CO" sz="1800" dirty="0"/>
              <a:t>Facultad de Minas</a:t>
            </a:r>
          </a:p>
          <a:p>
            <a:pPr algn="r">
              <a:lnSpc>
                <a:spcPct val="150000"/>
              </a:lnSpc>
            </a:pPr>
            <a:r>
              <a:rPr lang="es-CO" sz="1800" dirty="0"/>
              <a:t>Departamento de </a:t>
            </a:r>
            <a:r>
              <a:rPr lang="es-CO" sz="1800" dirty="0" err="1"/>
              <a:t>Geociencias</a:t>
            </a:r>
            <a:endParaRPr lang="es-CO" sz="1800" dirty="0"/>
          </a:p>
          <a:p>
            <a:pPr algn="r"/>
            <a:endParaRPr lang="es-CO" sz="1800" b="1" dirty="0"/>
          </a:p>
          <a:p>
            <a:pPr algn="r"/>
            <a:endParaRPr lang="es-CO" sz="1800" b="1" dirty="0"/>
          </a:p>
        </p:txBody>
      </p:sp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1360246" y="4581128"/>
            <a:ext cx="3021263" cy="122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05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445" t="4064" r="1111" b="4478"/>
          <a:stretch/>
        </p:blipFill>
        <p:spPr>
          <a:xfrm>
            <a:off x="179512" y="908720"/>
            <a:ext cx="8352928" cy="452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596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iro.medium.com/max/7954/1*D6fYzuZzMgOFjtS80CLowA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8720736" cy="297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/>
              <a:t>–</a:t>
            </a:r>
            <a:r>
              <a:rPr lang="es-CO" sz="2800" b="1" dirty="0" smtClean="0"/>
              <a:t>RNN- </a:t>
            </a:r>
            <a:r>
              <a:rPr lang="es-CO" sz="2800" b="1" dirty="0" err="1" smtClean="0"/>
              <a:t>many</a:t>
            </a:r>
            <a:r>
              <a:rPr lang="es-CO" sz="2800" b="1" dirty="0" smtClean="0"/>
              <a:t> </a:t>
            </a:r>
            <a:r>
              <a:rPr lang="es-CO" sz="2800" b="1" dirty="0" err="1" smtClean="0"/>
              <a:t>to</a:t>
            </a:r>
            <a:r>
              <a:rPr lang="es-CO" sz="2800" b="1" dirty="0" smtClean="0"/>
              <a:t> </a:t>
            </a:r>
            <a:r>
              <a:rPr lang="es-CO" sz="2800" b="1" dirty="0" err="1" smtClean="0"/>
              <a:t>one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3790176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309" t="4159"/>
          <a:stretch/>
        </p:blipFill>
        <p:spPr>
          <a:xfrm>
            <a:off x="107504" y="1124744"/>
            <a:ext cx="8784976" cy="476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894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 descr="http://karpathy.github.io/assets/rnn/house_rea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484784"/>
            <a:ext cx="21336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6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/>
              <a:t>–</a:t>
            </a:r>
            <a:r>
              <a:rPr lang="es-CO" sz="2800" b="1" dirty="0" smtClean="0"/>
              <a:t>RNN-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41845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karpathy.github.io/assets/rnn/house_generat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12776"/>
            <a:ext cx="3796691" cy="367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/>
              <a:t>–</a:t>
            </a:r>
            <a:r>
              <a:rPr lang="es-CO" sz="2800" b="1" dirty="0" smtClean="0"/>
              <a:t>RNN-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37067483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835" t="3887" b="4767"/>
          <a:stretch/>
        </p:blipFill>
        <p:spPr>
          <a:xfrm>
            <a:off x="54864" y="1052736"/>
            <a:ext cx="8549584" cy="4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6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17350" y="963885"/>
            <a:ext cx="8775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CMS"/>
              </a:rPr>
              <a:t>Long Short Term Memory networks – usually just called “LSTMs” – are a special kind of RNN, capable of learning long-term dependencies</a:t>
            </a:r>
            <a:endParaRPr lang="es-CO" dirty="0"/>
          </a:p>
        </p:txBody>
      </p:sp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/>
              <a:t>LSTM Network</a:t>
            </a:r>
            <a:endParaRPr lang="es-CO" sz="2800" b="1" dirty="0"/>
          </a:p>
        </p:txBody>
      </p:sp>
      <p:pic>
        <p:nvPicPr>
          <p:cNvPr id="28674" name="Picture 2" descr="http://colah.github.io/posts/2015-08-Understanding-LSTMs/img/LSTM3-SimpleRN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85712"/>
            <a:ext cx="4744100" cy="177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A LSTM neural network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971" y="4509120"/>
            <a:ext cx="4923509" cy="184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17350" y="5085184"/>
            <a:ext cx="3744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The repeating module in an LSTM contains four interacting layers.</a:t>
            </a:r>
            <a:endParaRPr lang="es-CO" sz="1400" dirty="0"/>
          </a:p>
        </p:txBody>
      </p:sp>
      <p:sp>
        <p:nvSpPr>
          <p:cNvPr id="7" name="Rectángulo 6"/>
          <p:cNvSpPr/>
          <p:nvPr/>
        </p:nvSpPr>
        <p:spPr>
          <a:xfrm>
            <a:off x="5364088" y="2275340"/>
            <a:ext cx="3672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333333"/>
                </a:solidFill>
                <a:latin typeface="CMS"/>
              </a:rPr>
              <a:t>The repeating module in a standard RNN contains a single layer.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28227033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A92B211-001C-4109-96CF-1D0089071003}"/>
              </a:ext>
            </a:extLst>
          </p:cNvPr>
          <p:cNvSpPr/>
          <p:nvPr/>
        </p:nvSpPr>
        <p:spPr>
          <a:xfrm>
            <a:off x="467544" y="2374580"/>
            <a:ext cx="633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https://www.cs.cmu.edu/~aharley/vis/fc/flat.html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EAFEDED-5873-4E34-9F96-A847952A7508}"/>
              </a:ext>
            </a:extLst>
          </p:cNvPr>
          <p:cNvSpPr/>
          <p:nvPr/>
        </p:nvSpPr>
        <p:spPr>
          <a:xfrm>
            <a:off x="464182" y="3267461"/>
            <a:ext cx="576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https://www.cs.cmu.edu/~</a:t>
            </a:r>
            <a:r>
              <a:rPr lang="en-US" dirty="0" smtClean="0">
                <a:hlinkClick r:id="rId3"/>
              </a:rPr>
              <a:t>aharley/vis/conv/flat.html</a:t>
            </a:r>
            <a:endParaRPr lang="en-US" dirty="0" smtClean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CD91069-D4A7-46A5-9EBD-E02BFA7D27B3}"/>
              </a:ext>
            </a:extLst>
          </p:cNvPr>
          <p:cNvSpPr/>
          <p:nvPr/>
        </p:nvSpPr>
        <p:spPr>
          <a:xfrm>
            <a:off x="467544" y="1484133"/>
            <a:ext cx="3839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https://www.cs.cmu.edu/~aharley/vis/</a:t>
            </a:r>
            <a:endParaRPr lang="en-US" dirty="0"/>
          </a:p>
        </p:txBody>
      </p:sp>
      <p:pic>
        <p:nvPicPr>
          <p:cNvPr id="5" name="6 Imagen">
            <a:extLst>
              <a:ext uri="{FF2B5EF4-FFF2-40B4-BE49-F238E27FC236}">
                <a16:creationId xmlns:a16="http://schemas.microsoft.com/office/drawing/2014/main" xmlns="" id="{C381915E-F672-4DAB-A972-7ACB8818E4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6" name="Conector recto 8">
            <a:extLst>
              <a:ext uri="{FF2B5EF4-FFF2-40B4-BE49-F238E27FC236}">
                <a16:creationId xmlns:a16="http://schemas.microsoft.com/office/drawing/2014/main" xmlns="" id="{19790514-CCE1-4C66-B5FB-3C0CE13AAAA0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9">
            <a:extLst>
              <a:ext uri="{FF2B5EF4-FFF2-40B4-BE49-F238E27FC236}">
                <a16:creationId xmlns:a16="http://schemas.microsoft.com/office/drawing/2014/main" xmlns="" id="{83929066-4F93-47B7-ADAD-F3E5FD846F72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611560" y="450912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hlinkClick r:id="rId6"/>
              </a:rPr>
              <a:t>https://cs.stanford.edu/people/karpathy/convnetjs/demo/cifar10.html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51160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409" t="4940" b="3666"/>
          <a:stretch/>
        </p:blipFill>
        <p:spPr>
          <a:xfrm>
            <a:off x="107504" y="1196752"/>
            <a:ext cx="8784976" cy="464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77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448" t="7622" r="1389" b="3453"/>
          <a:stretch/>
        </p:blipFill>
        <p:spPr>
          <a:xfrm>
            <a:off x="179512" y="980728"/>
            <a:ext cx="8690337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2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3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uadroTexto 9"/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  <p:pic>
        <p:nvPicPr>
          <p:cNvPr id="5" name="Picture 2" descr="https://cdn-images-1.medium.com/max/1600/1*sX6T0Y4aa3ARh7IBS_sdqw.png">
            <a:extLst>
              <a:ext uri="{FF2B5EF4-FFF2-40B4-BE49-F238E27FC236}">
                <a16:creationId xmlns:a16="http://schemas.microsoft.com/office/drawing/2014/main" xmlns="" id="{8EBEF2F0-0D69-47E1-8674-D14B55FFE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393089"/>
            <a:ext cx="47625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0BD277D-D8E0-4080-9202-42DB9F999A49}"/>
              </a:ext>
            </a:extLst>
          </p:cNvPr>
          <p:cNvSpPr/>
          <p:nvPr/>
        </p:nvSpPr>
        <p:spPr>
          <a:xfrm>
            <a:off x="467544" y="919708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 input layer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that accepts the independent variables or inputs of the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One hidden layer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 output layer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that generates predictions</a:t>
            </a:r>
            <a:endPara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412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12" y="1844826"/>
            <a:ext cx="8439563" cy="3168341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655C655D-EB78-417B-BE16-0B4D9F21B0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F83DEA31-46A0-46BE-B706-0F384E43A301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C3B97154-AE8F-418A-8863-74BD6FFF019A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</p:spTree>
    <p:extLst>
      <p:ext uri="{BB962C8B-B14F-4D97-AF65-F5344CB8AC3E}">
        <p14:creationId xmlns:p14="http://schemas.microsoft.com/office/powerpoint/2010/main" val="2408504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hallow vs deep neural network">
            <a:extLst>
              <a:ext uri="{FF2B5EF4-FFF2-40B4-BE49-F238E27FC236}">
                <a16:creationId xmlns:a16="http://schemas.microsoft.com/office/drawing/2014/main" xmlns="" id="{B474DCB6-8857-43A5-8CF0-6F66750B4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7" y="1481137"/>
            <a:ext cx="8857703" cy="425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26AE7A55-AE22-43E6-BD8E-245CF4B495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FD14B7FD-6940-471E-9079-DF9EE6D560A5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D96B916D-4536-4763-BB51-E02107BE60C9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</p:spTree>
    <p:extLst>
      <p:ext uri="{BB962C8B-B14F-4D97-AF65-F5344CB8AC3E}">
        <p14:creationId xmlns:p14="http://schemas.microsoft.com/office/powerpoint/2010/main" val="2329689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-190" t="2908" r="379" b="570"/>
          <a:stretch/>
        </p:blipFill>
        <p:spPr>
          <a:xfrm>
            <a:off x="90487" y="2276872"/>
            <a:ext cx="8946009" cy="2390378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DC859355-A852-4A69-B01F-36ABC23879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C1329A99-F9A6-4537-9B1E-702FAFD3E115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B6C265F2-1AB9-4C34-B904-7CA19EC73C49}"/>
              </a:ext>
            </a:extLst>
          </p:cNvPr>
          <p:cNvSpPr txBox="1"/>
          <p:nvPr/>
        </p:nvSpPr>
        <p:spPr>
          <a:xfrm>
            <a:off x="99062" y="116632"/>
            <a:ext cx="257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DEEP </a:t>
            </a:r>
            <a:r>
              <a:rPr lang="es-CO" sz="2800" b="1" dirty="0" err="1"/>
              <a:t>LEARNING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769615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erceptron Input and Output">
            <a:extLst>
              <a:ext uri="{FF2B5EF4-FFF2-40B4-BE49-F238E27FC236}">
                <a16:creationId xmlns:a16="http://schemas.microsoft.com/office/drawing/2014/main" xmlns="" id="{33DDE32B-802E-44BA-A2F6-ACEA647EB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32856"/>
            <a:ext cx="8520879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84A110AA-0CD4-4C8F-A43A-FA40C4EC7A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FE82A8FA-A470-431E-81B1-91E157A57B63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0304F9FC-8CBE-4FDF-B898-0B4CB29B3B37}"/>
              </a:ext>
            </a:extLst>
          </p:cNvPr>
          <p:cNvSpPr txBox="1"/>
          <p:nvPr/>
        </p:nvSpPr>
        <p:spPr>
          <a:xfrm>
            <a:off x="99062" y="116632"/>
            <a:ext cx="2160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/>
              <a:t>PERCEPTRON</a:t>
            </a:r>
            <a:endParaRPr lang="es-CO" sz="28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C208B70-73BD-4EE6-8D69-4C3E3E6A48B2}"/>
              </a:ext>
            </a:extLst>
          </p:cNvPr>
          <p:cNvSpPr/>
          <p:nvPr/>
        </p:nvSpPr>
        <p:spPr>
          <a:xfrm>
            <a:off x="395536" y="836712"/>
            <a:ext cx="8568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74970"/>
                </a:solidFill>
                <a:latin typeface="Roboto"/>
              </a:rPr>
              <a:t>A perceptron is a binary classification algorithm modeled after the functioning of the human brain—it was intended to emulate the neuron. The perceptron, while it has a simple structure, has the ability to learn and solve very complex problems.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37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iro.medium.com/max/1800/0*kvw4muAxM8T-51x0.jpg">
            <a:extLst>
              <a:ext uri="{FF2B5EF4-FFF2-40B4-BE49-F238E27FC236}">
                <a16:creationId xmlns:a16="http://schemas.microsoft.com/office/drawing/2014/main" xmlns="" id="{52C274FC-8767-41D8-BB2B-30BB9CE22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61950"/>
            <a:ext cx="8572500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D77F00AC-98D5-4F77-9EAB-DF033A08C0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29D63DEF-64FA-4506-B7F9-5E7144D33943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4959CE88-37AA-4D1A-8BA9-B4D1535759FA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</p:spTree>
    <p:extLst>
      <p:ext uri="{BB962C8B-B14F-4D97-AF65-F5344CB8AC3E}">
        <p14:creationId xmlns:p14="http://schemas.microsoft.com/office/powerpoint/2010/main" val="3666272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res.cloudinary.com/dyd911kmh/image/upload/f_auto,q_auto:best/v1547672259/2_i1cdwq.png">
            <a:extLst>
              <a:ext uri="{FF2B5EF4-FFF2-40B4-BE49-F238E27FC236}">
                <a16:creationId xmlns:a16="http://schemas.microsoft.com/office/drawing/2014/main" xmlns="" id="{134D63C4-A17C-44C2-AEA8-A30DA35D1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00200"/>
            <a:ext cx="78867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5D4CA659-70D5-4007-AF21-047E90D4D4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F3E3F78C-13B6-4C35-8659-C15A59B8F176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51A5D780-ED35-43C0-AC86-9BAB22D9742B}"/>
              </a:ext>
            </a:extLst>
          </p:cNvPr>
          <p:cNvSpPr txBox="1"/>
          <p:nvPr/>
        </p:nvSpPr>
        <p:spPr>
          <a:xfrm>
            <a:off x="99062" y="116632"/>
            <a:ext cx="418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PROCESO DE APRENDIZAJE</a:t>
            </a:r>
          </a:p>
        </p:txBody>
      </p:sp>
      <p:pic>
        <p:nvPicPr>
          <p:cNvPr id="13316" name="Picture 4" descr="https://res.cloudinary.com/dyd911kmh/image/upload/f_auto,q_auto:best/v1547672506/7_f65unr.png">
            <a:extLst>
              <a:ext uri="{FF2B5EF4-FFF2-40B4-BE49-F238E27FC236}">
                <a16:creationId xmlns:a16="http://schemas.microsoft.com/office/drawing/2014/main" xmlns="" id="{233F2DD7-9E65-412D-8022-6A162464A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805264"/>
            <a:ext cx="524827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383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3085797" y="4738462"/>
            <a:ext cx="3021263" cy="1605552"/>
          </a:xfrm>
          <a:prstGeom prst="rect">
            <a:avLst/>
          </a:prstGeom>
        </p:spPr>
      </p:pic>
      <p:sp>
        <p:nvSpPr>
          <p:cNvPr id="4" name="1 Título"/>
          <p:cNvSpPr txBox="1">
            <a:spLocks/>
          </p:cNvSpPr>
          <p:nvPr/>
        </p:nvSpPr>
        <p:spPr>
          <a:xfrm>
            <a:off x="0" y="2266637"/>
            <a:ext cx="8964488" cy="9659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800" b="1" dirty="0"/>
              <a:t>REDES NEURONALES</a:t>
            </a:r>
            <a:endParaRPr lang="es-CO" sz="4800" b="1" i="1" dirty="0"/>
          </a:p>
        </p:txBody>
      </p:sp>
    </p:spTree>
    <p:extLst>
      <p:ext uri="{BB962C8B-B14F-4D97-AF65-F5344CB8AC3E}">
        <p14:creationId xmlns:p14="http://schemas.microsoft.com/office/powerpoint/2010/main" val="191742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1268760"/>
            <a:ext cx="3404851" cy="4719042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84A110AA-0CD4-4C8F-A43A-FA40C4EC7A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FE82A8FA-A470-431E-81B1-91E157A57B63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0304F9FC-8CBE-4FDF-B898-0B4CB29B3B37}"/>
              </a:ext>
            </a:extLst>
          </p:cNvPr>
          <p:cNvSpPr txBox="1"/>
          <p:nvPr/>
        </p:nvSpPr>
        <p:spPr>
          <a:xfrm>
            <a:off x="99062" y="116632"/>
            <a:ext cx="4588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ANN – </a:t>
            </a:r>
            <a:r>
              <a:rPr lang="es-CO" sz="2800" b="1" dirty="0" err="1" smtClean="0"/>
              <a:t>Feedforward</a:t>
            </a:r>
            <a:r>
              <a:rPr lang="es-CO" sz="2800" b="1" dirty="0" smtClean="0"/>
              <a:t> </a:t>
            </a:r>
            <a:r>
              <a:rPr lang="es-CO" sz="2800" b="1" dirty="0" err="1" smtClean="0"/>
              <a:t>one</a:t>
            </a:r>
            <a:r>
              <a:rPr lang="es-CO" sz="2800" b="1" dirty="0" smtClean="0"/>
              <a:t> </a:t>
            </a:r>
            <a:r>
              <a:rPr lang="es-CO" sz="2800" b="1" dirty="0" err="1" smtClean="0"/>
              <a:t>layer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857762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268760"/>
            <a:ext cx="4244204" cy="5110584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84A110AA-0CD4-4C8F-A43A-FA40C4EC7A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FE82A8FA-A470-431E-81B1-91E157A57B63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0304F9FC-8CBE-4FDF-B898-0B4CB29B3B37}"/>
              </a:ext>
            </a:extLst>
          </p:cNvPr>
          <p:cNvSpPr txBox="1"/>
          <p:nvPr/>
        </p:nvSpPr>
        <p:spPr>
          <a:xfrm>
            <a:off x="99062" y="116632"/>
            <a:ext cx="472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ANN </a:t>
            </a:r>
            <a:r>
              <a:rPr lang="es-CO" sz="2800" b="1" dirty="0"/>
              <a:t>– </a:t>
            </a:r>
            <a:r>
              <a:rPr lang="es-CO" sz="2800" b="1" dirty="0" err="1"/>
              <a:t>Feedforward</a:t>
            </a:r>
            <a:r>
              <a:rPr lang="es-CO" sz="2800" b="1" dirty="0"/>
              <a:t> </a:t>
            </a:r>
            <a:r>
              <a:rPr lang="es-CO" sz="2800" b="1" dirty="0" err="1"/>
              <a:t>multilayer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780230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340768"/>
            <a:ext cx="6992354" cy="5267424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84A110AA-0CD4-4C8F-A43A-FA40C4EC7A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FE82A8FA-A470-431E-81B1-91E157A57B63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0304F9FC-8CBE-4FDF-B898-0B4CB29B3B37}"/>
              </a:ext>
            </a:extLst>
          </p:cNvPr>
          <p:cNvSpPr txBox="1"/>
          <p:nvPr/>
        </p:nvSpPr>
        <p:spPr>
          <a:xfrm>
            <a:off x="99062" y="116632"/>
            <a:ext cx="4908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RECURRENT NEURAL NETWORK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487299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ultilayer perceptron">
            <a:extLst>
              <a:ext uri="{FF2B5EF4-FFF2-40B4-BE49-F238E27FC236}">
                <a16:creationId xmlns:a16="http://schemas.microsoft.com/office/drawing/2014/main" xmlns="" id="{EEF4859F-5624-490D-8B81-2A7925D50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0"/>
          <a:stretch/>
        </p:blipFill>
        <p:spPr bwMode="auto">
          <a:xfrm>
            <a:off x="899592" y="2127755"/>
            <a:ext cx="7560840" cy="453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456B5859-588C-4330-AD9E-434FE9041D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BE9A55B8-F683-406B-BFA5-CF85759BF28E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A89D0138-70E4-4BCF-AF27-892D401D0ADA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7D388B0-EA2E-4D43-8618-90038F104ACF}"/>
              </a:ext>
            </a:extLst>
          </p:cNvPr>
          <p:cNvSpPr/>
          <p:nvPr/>
        </p:nvSpPr>
        <p:spPr>
          <a:xfrm>
            <a:off x="323528" y="908720"/>
            <a:ext cx="8712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74970"/>
                </a:solidFill>
                <a:latin typeface="Roboto"/>
              </a:rPr>
              <a:t>A multilayer perceptron (</a:t>
            </a:r>
            <a:r>
              <a:rPr lang="en-US" dirty="0" err="1">
                <a:solidFill>
                  <a:srgbClr val="374970"/>
                </a:solidFill>
                <a:latin typeface="Roboto"/>
              </a:rPr>
              <a:t>MLP</a:t>
            </a:r>
            <a:r>
              <a:rPr lang="en-US" dirty="0">
                <a:solidFill>
                  <a:srgbClr val="374970"/>
                </a:solidFill>
                <a:latin typeface="Roboto"/>
              </a:rPr>
              <a:t>) is a group of </a:t>
            </a:r>
            <a:r>
              <a:rPr lang="en-US" dirty="0" err="1">
                <a:solidFill>
                  <a:srgbClr val="374970"/>
                </a:solidFill>
                <a:latin typeface="Roboto"/>
              </a:rPr>
              <a:t>perceptrons</a:t>
            </a:r>
            <a:r>
              <a:rPr lang="en-US" dirty="0">
                <a:solidFill>
                  <a:srgbClr val="374970"/>
                </a:solidFill>
                <a:latin typeface="Roboto"/>
              </a:rPr>
              <a:t>, organized in multiple layers, that can accurately answer complex questions. Each perceptron in the first layer (on the left) sends signals to all the </a:t>
            </a:r>
            <a:r>
              <a:rPr lang="en-US" dirty="0" err="1">
                <a:solidFill>
                  <a:srgbClr val="374970"/>
                </a:solidFill>
                <a:latin typeface="Roboto"/>
              </a:rPr>
              <a:t>perceptrons</a:t>
            </a:r>
            <a:r>
              <a:rPr lang="en-US" dirty="0">
                <a:solidFill>
                  <a:srgbClr val="374970"/>
                </a:solidFill>
                <a:latin typeface="Roboto"/>
              </a:rPr>
              <a:t> in the second layer, and so on. An </a:t>
            </a:r>
            <a:r>
              <a:rPr lang="en-US" dirty="0" err="1">
                <a:solidFill>
                  <a:srgbClr val="374970"/>
                </a:solidFill>
                <a:latin typeface="Roboto"/>
              </a:rPr>
              <a:t>MLP</a:t>
            </a:r>
            <a:r>
              <a:rPr lang="en-US" dirty="0">
                <a:solidFill>
                  <a:srgbClr val="374970"/>
                </a:solidFill>
                <a:latin typeface="Roboto"/>
              </a:rPr>
              <a:t> contains an input layer, at least one hidden layer, and an output layer.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899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al Network with 3 input, 4 hidden und 2 output nodes">
            <a:extLst>
              <a:ext uri="{FF2B5EF4-FFF2-40B4-BE49-F238E27FC236}">
                <a16:creationId xmlns:a16="http://schemas.microsoft.com/office/drawing/2014/main" xmlns="" id="{22248688-B60A-4074-9A07-360F11FF9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25" y="836714"/>
            <a:ext cx="7208459" cy="459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4" descr="weight matrix between the input and the hidden layer">
            <a:extLst>
              <a:ext uri="{FF2B5EF4-FFF2-40B4-BE49-F238E27FC236}">
                <a16:creationId xmlns:a16="http://schemas.microsoft.com/office/drawing/2014/main" xmlns="" id="{246709BD-3D31-488D-9028-0DA304A80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089" y="5739442"/>
            <a:ext cx="20288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eight matrix between the hidden and the output layer">
            <a:extLst>
              <a:ext uri="{FF2B5EF4-FFF2-40B4-BE49-F238E27FC236}">
                <a16:creationId xmlns:a16="http://schemas.microsoft.com/office/drawing/2014/main" xmlns="" id="{B1ABF3C6-FBFC-4401-B014-D4CE5657B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5664098"/>
            <a:ext cx="28670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9"/>
          <p:cNvSpPr txBox="1"/>
          <p:nvPr/>
        </p:nvSpPr>
        <p:spPr>
          <a:xfrm>
            <a:off x="99062" y="116632"/>
            <a:ext cx="3483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/>
              <a:t>LEARNING</a:t>
            </a:r>
            <a:r>
              <a:rPr lang="es-CO" sz="2800" b="1" dirty="0"/>
              <a:t> </a:t>
            </a:r>
            <a:r>
              <a:rPr lang="es-CO" sz="2800" b="1" dirty="0" err="1"/>
              <a:t>PROCESSES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3330791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3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1">
            <a:extLst>
              <a:ext uri="{FF2B5EF4-FFF2-40B4-BE49-F238E27FC236}">
                <a16:creationId xmlns:a16="http://schemas.microsoft.com/office/drawing/2014/main" xmlns="" id="{D3AC4CC7-7C48-4436-87A5-9FCD711A6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2" y="3717032"/>
            <a:ext cx="8937008" cy="2665093"/>
          </a:xfrm>
          <a:prstGeom prst="rect">
            <a:avLst/>
          </a:prstGeom>
        </p:spPr>
      </p:pic>
      <p:pic>
        <p:nvPicPr>
          <p:cNvPr id="6" name="Picture 2" descr="Neuronal Network with 3 input, 4 hidden und 2 output nodes">
            <a:extLst>
              <a:ext uri="{FF2B5EF4-FFF2-40B4-BE49-F238E27FC236}">
                <a16:creationId xmlns:a16="http://schemas.microsoft.com/office/drawing/2014/main" xmlns="" id="{22248688-B60A-4074-9A07-360F11FF9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8" y="877456"/>
            <a:ext cx="4367855" cy="278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9"/>
          <p:cNvSpPr txBox="1"/>
          <p:nvPr/>
        </p:nvSpPr>
        <p:spPr>
          <a:xfrm>
            <a:off x="99062" y="116632"/>
            <a:ext cx="3483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/>
              <a:t>LEARNING</a:t>
            </a:r>
            <a:r>
              <a:rPr lang="es-CO" sz="2800" b="1" dirty="0"/>
              <a:t> </a:t>
            </a:r>
            <a:r>
              <a:rPr lang="es-CO" sz="2800" b="1" dirty="0" err="1"/>
              <a:t>PROCESSES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2850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eights Array from input to hidden layer with calculation">
            <a:extLst>
              <a:ext uri="{FF2B5EF4-FFF2-40B4-BE49-F238E27FC236}">
                <a16:creationId xmlns:a16="http://schemas.microsoft.com/office/drawing/2014/main" xmlns="" id="{30DECD03-C25F-4FDB-868F-61675A92B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1" y="2420888"/>
            <a:ext cx="4032448" cy="231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2" descr="Weights Array from hidden to output layer with calculation">
            <a:extLst>
              <a:ext uri="{FF2B5EF4-FFF2-40B4-BE49-F238E27FC236}">
                <a16:creationId xmlns:a16="http://schemas.microsoft.com/office/drawing/2014/main" xmlns="" id="{F1A8FD7E-F6C8-4B29-B22D-B002C86B8A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3"/>
          <a:stretch/>
        </p:blipFill>
        <p:spPr bwMode="auto">
          <a:xfrm>
            <a:off x="4289102" y="2394022"/>
            <a:ext cx="4854898" cy="236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51A784-EBFA-4C96-9650-6891D024308E}"/>
              </a:ext>
            </a:extLst>
          </p:cNvPr>
          <p:cNvSpPr txBox="1"/>
          <p:nvPr/>
        </p:nvSpPr>
        <p:spPr>
          <a:xfrm>
            <a:off x="2483768" y="1484784"/>
            <a:ext cx="96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D868AC1F-D6CD-4911-88F2-D9F5C84F787A}"/>
              </a:ext>
            </a:extLst>
          </p:cNvPr>
          <p:cNvCxnSpPr/>
          <p:nvPr/>
        </p:nvCxnSpPr>
        <p:spPr>
          <a:xfrm>
            <a:off x="3707904" y="1700808"/>
            <a:ext cx="33123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99062" y="116632"/>
            <a:ext cx="3483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/>
              <a:t>LEARNING</a:t>
            </a:r>
            <a:r>
              <a:rPr lang="es-CO" sz="2800" b="1" dirty="0"/>
              <a:t> </a:t>
            </a:r>
            <a:r>
              <a:rPr lang="es-CO" sz="2800" b="1" dirty="0" err="1"/>
              <a:t>PROCESSES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637137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inks/Arrows between input and hidden layer with example values">
            <a:extLst>
              <a:ext uri="{FF2B5EF4-FFF2-40B4-BE49-F238E27FC236}">
                <a16:creationId xmlns:a16="http://schemas.microsoft.com/office/drawing/2014/main" xmlns="" id="{2108F8A8-7E3F-481D-AC89-25CCB3C87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4824"/>
            <a:ext cx="3226571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F26CEB81-B7FA-41F3-A5D6-902CD05B2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9992" y="1844824"/>
            <a:ext cx="6125310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th-italic"/>
              </a:rPr>
              <a:t>Ih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in"/>
              </a:rPr>
              <a:t>1=0.81∗0.5+0.12∗1+0.92∗0.8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in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555555"/>
              </a:solidFill>
              <a:effectLst/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555555"/>
              </a:solidFill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555555"/>
              </a:solidFill>
              <a:effectLst/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th-italic"/>
              </a:rPr>
              <a:t>Ih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in"/>
              </a:rPr>
              <a:t>2=0.33∗0.5+0.44∗1+0.72∗0.8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in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555555"/>
              </a:solidFill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555555"/>
              </a:solidFill>
              <a:effectLst/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555555"/>
              </a:solidFill>
              <a:effectLst/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th-italic"/>
              </a:rPr>
              <a:t>Ih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in"/>
              </a:rPr>
              <a:t>3=0.29∗0.5+0.22∗1+0.53∗0.8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in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555555"/>
              </a:solidFill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555555"/>
              </a:solidFill>
              <a:effectLst/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555555"/>
              </a:solidFill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555555"/>
              </a:solidFill>
              <a:effectLst/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th-italic"/>
              </a:rPr>
              <a:t>Ih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in"/>
              </a:rPr>
              <a:t>4=0.37∗0.5+0.12∗1+0.27∗0.8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6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9"/>
          <p:cNvSpPr txBox="1"/>
          <p:nvPr/>
        </p:nvSpPr>
        <p:spPr>
          <a:xfrm>
            <a:off x="99062" y="116632"/>
            <a:ext cx="3483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/>
              <a:t>LEARNING</a:t>
            </a:r>
            <a:r>
              <a:rPr lang="es-CO" sz="2800" b="1" dirty="0"/>
              <a:t> </a:t>
            </a:r>
            <a:r>
              <a:rPr lang="es-CO" sz="2800" b="1" dirty="0" err="1"/>
              <a:t>PROCESSES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3021346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iro.medium.com/max/1008/1*2PjitAYAz3X6-724-Pdipg.png">
            <a:extLst>
              <a:ext uri="{FF2B5EF4-FFF2-40B4-BE49-F238E27FC236}">
                <a16:creationId xmlns:a16="http://schemas.microsoft.com/office/drawing/2014/main" xmlns="" id="{AFA1686B-BEB1-4B46-A5AA-09AB5CFC9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947863"/>
            <a:ext cx="48006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D0FABCDF-0746-47E1-A830-C8336D1D76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F1F16480-F710-4AA0-ADE0-98412F9D7DCE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ECF44B8A-4666-4050-A4F8-F6F4F1EA14B1}"/>
              </a:ext>
            </a:extLst>
          </p:cNvPr>
          <p:cNvSpPr txBox="1"/>
          <p:nvPr/>
        </p:nvSpPr>
        <p:spPr>
          <a:xfrm>
            <a:off x="99062" y="116632"/>
            <a:ext cx="870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BIAS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36481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iro.medium.com/max/922/1*IfZsJdkz5A76uMRHt7WcWA.png">
            <a:extLst>
              <a:ext uri="{FF2B5EF4-FFF2-40B4-BE49-F238E27FC236}">
                <a16:creationId xmlns:a16="http://schemas.microsoft.com/office/drawing/2014/main" xmlns="" id="{82308307-A5BB-4ACE-BBAE-E941E0594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2076450"/>
            <a:ext cx="439102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8576DD9-E2BD-47FD-A1A2-1DDE0304C7AA}"/>
              </a:ext>
            </a:extLst>
          </p:cNvPr>
          <p:cNvSpPr txBox="1"/>
          <p:nvPr/>
        </p:nvSpPr>
        <p:spPr>
          <a:xfrm>
            <a:off x="1115616" y="141277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X=2</a:t>
            </a:r>
          </a:p>
        </p:txBody>
      </p:sp>
      <p:pic>
        <p:nvPicPr>
          <p:cNvPr id="4" name="6 Imagen">
            <a:extLst>
              <a:ext uri="{FF2B5EF4-FFF2-40B4-BE49-F238E27FC236}">
                <a16:creationId xmlns:a16="http://schemas.microsoft.com/office/drawing/2014/main" xmlns="" id="{85D6CFA7-93F6-43FA-8760-DACA6C3997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xmlns="" id="{2FF7B89A-37F0-4417-B765-39E85D1CCA35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9">
            <a:extLst>
              <a:ext uri="{FF2B5EF4-FFF2-40B4-BE49-F238E27FC236}">
                <a16:creationId xmlns:a16="http://schemas.microsoft.com/office/drawing/2014/main" xmlns="" id="{ECF44B8A-4666-4050-A4F8-F6F4F1EA14B1}"/>
              </a:ext>
            </a:extLst>
          </p:cNvPr>
          <p:cNvSpPr txBox="1"/>
          <p:nvPr/>
        </p:nvSpPr>
        <p:spPr>
          <a:xfrm>
            <a:off x="99062" y="116632"/>
            <a:ext cx="870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BIAS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76631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514" t="5309" b="4437"/>
          <a:stretch/>
        </p:blipFill>
        <p:spPr>
          <a:xfrm>
            <a:off x="323527" y="1340768"/>
            <a:ext cx="8665195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76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miro.medium.com/max/922/1*JFq6Zk8J2O9nz4tncBLW1g.png">
            <a:extLst>
              <a:ext uri="{FF2B5EF4-FFF2-40B4-BE49-F238E27FC236}">
                <a16:creationId xmlns:a16="http://schemas.microsoft.com/office/drawing/2014/main" xmlns="" id="{302C9365-5051-44E6-AA2E-9707F6E91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1990725"/>
            <a:ext cx="439102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DDAE5AF2-0EE7-4DC9-9468-191AA9000F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07B2B0E4-F60E-4EA6-A0C8-8F8F47A32614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9ADEC20-571E-46A1-AE6B-3D57D2D6E6AE}"/>
              </a:ext>
            </a:extLst>
          </p:cNvPr>
          <p:cNvSpPr txBox="1"/>
          <p:nvPr/>
        </p:nvSpPr>
        <p:spPr>
          <a:xfrm>
            <a:off x="1115616" y="141277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7" name="CuadroTexto 9">
            <a:extLst>
              <a:ext uri="{FF2B5EF4-FFF2-40B4-BE49-F238E27FC236}">
                <a16:creationId xmlns:a16="http://schemas.microsoft.com/office/drawing/2014/main" xmlns="" id="{ECF44B8A-4666-4050-A4F8-F6F4F1EA14B1}"/>
              </a:ext>
            </a:extLst>
          </p:cNvPr>
          <p:cNvSpPr txBox="1"/>
          <p:nvPr/>
        </p:nvSpPr>
        <p:spPr>
          <a:xfrm>
            <a:off x="99062" y="116632"/>
            <a:ext cx="870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BIAS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648250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miro.medium.com/max/954/1*2qmavfBLneZcV5UQxM27Ag.png">
            <a:extLst>
              <a:ext uri="{FF2B5EF4-FFF2-40B4-BE49-F238E27FC236}">
                <a16:creationId xmlns:a16="http://schemas.microsoft.com/office/drawing/2014/main" xmlns="" id="{1178E11D-42D9-445F-AD35-BED85FE88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8" y="1833563"/>
            <a:ext cx="454342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21C2C7E-1646-4072-91A3-82DE32E559B3}"/>
              </a:ext>
            </a:extLst>
          </p:cNvPr>
          <p:cNvSpPr/>
          <p:nvPr/>
        </p:nvSpPr>
        <p:spPr>
          <a:xfrm>
            <a:off x="395536" y="91023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medium-content-serif-font"/>
              </a:rPr>
              <a:t>With x =4 , our output is 2. 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medium-content-serif-font"/>
              </a:rPr>
              <a:t>x = 5 gets us an output of 3.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medium-content-serif-font"/>
              </a:rPr>
              <a:t>x = 6 gets us an output of 4.</a:t>
            </a:r>
            <a:endParaRPr lang="en-US" dirty="0"/>
          </a:p>
        </p:txBody>
      </p:sp>
      <p:pic>
        <p:nvPicPr>
          <p:cNvPr id="4" name="6 Imagen">
            <a:extLst>
              <a:ext uri="{FF2B5EF4-FFF2-40B4-BE49-F238E27FC236}">
                <a16:creationId xmlns:a16="http://schemas.microsoft.com/office/drawing/2014/main" xmlns="" id="{C05240AD-D25A-4719-806C-E3008CFCD9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xmlns="" id="{E150F85D-BA15-4BF7-BBF1-C4B8221978F2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9">
            <a:extLst>
              <a:ext uri="{FF2B5EF4-FFF2-40B4-BE49-F238E27FC236}">
                <a16:creationId xmlns:a16="http://schemas.microsoft.com/office/drawing/2014/main" xmlns="" id="{ECF44B8A-4666-4050-A4F8-F6F4F1EA14B1}"/>
              </a:ext>
            </a:extLst>
          </p:cNvPr>
          <p:cNvSpPr txBox="1"/>
          <p:nvPr/>
        </p:nvSpPr>
        <p:spPr>
          <a:xfrm>
            <a:off x="99062" y="116632"/>
            <a:ext cx="870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BIAS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837002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ctivation function - input and output">
            <a:extLst>
              <a:ext uri="{FF2B5EF4-FFF2-40B4-BE49-F238E27FC236}">
                <a16:creationId xmlns:a16="http://schemas.microsoft.com/office/drawing/2014/main" xmlns="" id="{126CCE11-4E4E-474F-A7F5-2FE1E92E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743075"/>
            <a:ext cx="85915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3BDB8F2D-318C-46FE-98AB-2B11956E91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F0CC3A09-F17B-4FB8-BE46-7F84CD56C863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67575306-B02A-435C-9722-450E6B769EA1}"/>
              </a:ext>
            </a:extLst>
          </p:cNvPr>
          <p:cNvSpPr txBox="1"/>
          <p:nvPr/>
        </p:nvSpPr>
        <p:spPr>
          <a:xfrm>
            <a:off x="99062" y="116632"/>
            <a:ext cx="41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FUNCIÓN DE ACTIVACIÓN</a:t>
            </a:r>
          </a:p>
        </p:txBody>
      </p:sp>
    </p:spTree>
    <p:extLst>
      <p:ext uri="{BB962C8B-B14F-4D97-AF65-F5344CB8AC3E}">
        <p14:creationId xmlns:p14="http://schemas.microsoft.com/office/powerpoint/2010/main" val="3558794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implilearn.com/ice9/free_resources_article_thumb/list-of-activation-functions-used-with-perceptr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052736"/>
            <a:ext cx="4733925" cy="551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3BDB8F2D-318C-46FE-98AB-2B11956E91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F0CC3A09-F17B-4FB8-BE46-7F84CD56C863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67575306-B02A-435C-9722-450E6B769EA1}"/>
              </a:ext>
            </a:extLst>
          </p:cNvPr>
          <p:cNvSpPr txBox="1"/>
          <p:nvPr/>
        </p:nvSpPr>
        <p:spPr>
          <a:xfrm>
            <a:off x="99062" y="116632"/>
            <a:ext cx="41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FUNCIÓN DE ACTIVACIÓN</a:t>
            </a:r>
          </a:p>
        </p:txBody>
      </p:sp>
    </p:spTree>
    <p:extLst>
      <p:ext uri="{BB962C8B-B14F-4D97-AF65-F5344CB8AC3E}">
        <p14:creationId xmlns:p14="http://schemas.microsoft.com/office/powerpoint/2010/main" val="741215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714" t="4940" r="1350" b="3666"/>
          <a:stretch/>
        </p:blipFill>
        <p:spPr>
          <a:xfrm>
            <a:off x="-1" y="1124744"/>
            <a:ext cx="8862819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33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2162" t="3041" r="807" b="2707"/>
          <a:stretch/>
        </p:blipFill>
        <p:spPr>
          <a:xfrm>
            <a:off x="179511" y="1124744"/>
            <a:ext cx="8687417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39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013" t="4711" r="1288" b="3423"/>
          <a:stretch/>
        </p:blipFill>
        <p:spPr>
          <a:xfrm>
            <a:off x="179511" y="980728"/>
            <a:ext cx="8375081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73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299" t="4677" r="1349" b="4124"/>
          <a:stretch/>
        </p:blipFill>
        <p:spPr>
          <a:xfrm>
            <a:off x="0" y="836712"/>
            <a:ext cx="903977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57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449" t="5081" r="675" b="3453"/>
          <a:stretch/>
        </p:blipFill>
        <p:spPr>
          <a:xfrm>
            <a:off x="251519" y="980728"/>
            <a:ext cx="8844983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52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73" y="1556792"/>
            <a:ext cx="8663191" cy="4608512"/>
          </a:xfrm>
          <a:prstGeom prst="rect">
            <a:avLst/>
          </a:prstGeom>
        </p:spPr>
      </p:pic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/>
          <p:cNvSpPr txBox="1"/>
          <p:nvPr/>
        </p:nvSpPr>
        <p:spPr>
          <a:xfrm>
            <a:off x="99062" y="116632"/>
            <a:ext cx="4004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cap="all" dirty="0" smtClean="0"/>
              <a:t>FUNCIÓN DE ACTIVACIÓN</a:t>
            </a:r>
            <a:endParaRPr lang="es-CO" sz="2800" b="1" cap="all" dirty="0"/>
          </a:p>
        </p:txBody>
      </p:sp>
    </p:spTree>
    <p:extLst>
      <p:ext uri="{BB962C8B-B14F-4D97-AF65-F5344CB8AC3E}">
        <p14:creationId xmlns:p14="http://schemas.microsoft.com/office/powerpoint/2010/main" val="3529294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313" t="4209"/>
          <a:stretch/>
        </p:blipFill>
        <p:spPr>
          <a:xfrm>
            <a:off x="323527" y="1052736"/>
            <a:ext cx="8765042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384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researchgate.net/publication/323328341/figure/fig1/AS:596645297266688@1519262732078/Illustration-of-an-ANN-structure-with-backpropagation-algorithm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980728"/>
            <a:ext cx="6096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/>
          <p:cNvSpPr txBox="1"/>
          <p:nvPr/>
        </p:nvSpPr>
        <p:spPr>
          <a:xfrm>
            <a:off x="99062" y="116632"/>
            <a:ext cx="3168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cap="all" dirty="0"/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3832985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19B447A-2B17-4A43-A133-B0D495A7B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63" y="1124753"/>
            <a:ext cx="8789085" cy="5454135"/>
          </a:xfrm>
          <a:prstGeom prst="rect">
            <a:avLst/>
          </a:prstGeom>
        </p:spPr>
      </p:pic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/>
          <p:cNvSpPr txBox="1"/>
          <p:nvPr/>
        </p:nvSpPr>
        <p:spPr>
          <a:xfrm>
            <a:off x="99062" y="116632"/>
            <a:ext cx="3168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cap="all" dirty="0"/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974449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2000/0*NtWJXYkGZqXmBPW5.jpg">
            <a:extLst>
              <a:ext uri="{FF2B5EF4-FFF2-40B4-BE49-F238E27FC236}">
                <a16:creationId xmlns:a16="http://schemas.microsoft.com/office/drawing/2014/main" xmlns="" id="{43B1B46D-7199-42E3-A7DD-FC62D6A5A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9144000" cy="363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92C00A34-D0C7-463C-9911-B0071A1E9C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07237FAE-2115-4451-B850-ED969B895720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xmlns="" id="{74A1AB6A-3AD6-441F-9C12-3CAB4DA81900}"/>
              </a:ext>
            </a:extLst>
          </p:cNvPr>
          <p:cNvSpPr txBox="1"/>
          <p:nvPr/>
        </p:nvSpPr>
        <p:spPr>
          <a:xfrm>
            <a:off x="99062" y="116632"/>
            <a:ext cx="3168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cap="all" dirty="0"/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185588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241A92A-4369-4185-9F84-D9FEFDEF3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6311"/>
            <a:ext cx="9144000" cy="4925378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0364E444-7D55-4EDA-B54F-969B8C0EA0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71E78371-8AD7-442F-B267-B59BCCBFC58C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94515F08-987B-4BC1-9BBE-344FA8BA0BD7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</p:spTree>
    <p:extLst>
      <p:ext uri="{BB962C8B-B14F-4D97-AF65-F5344CB8AC3E}">
        <p14:creationId xmlns:p14="http://schemas.microsoft.com/office/powerpoint/2010/main" val="2909949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../_images/sphx_glr_plot_mlp_alpha_0011.png">
            <a:extLst>
              <a:ext uri="{FF2B5EF4-FFF2-40B4-BE49-F238E27FC236}">
                <a16:creationId xmlns:a16="http://schemas.microsoft.com/office/drawing/2014/main" xmlns="" id="{E3A7585D-31B3-4B42-9C08-6FB47E4E9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8063"/>
            <a:ext cx="9144000" cy="484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D3F56BBB-45D4-4F8F-9A06-CC1D2E3C0F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773D2405-E32B-49F7-B890-2A1B61738F8D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13030329-E92D-49D6-A15C-51834F2BE1F7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</p:spTree>
    <p:extLst>
      <p:ext uri="{BB962C8B-B14F-4D97-AF65-F5344CB8AC3E}">
        <p14:creationId xmlns:p14="http://schemas.microsoft.com/office/powerpoint/2010/main" val="3414139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chematics">
            <a:extLst>
              <a:ext uri="{FF2B5EF4-FFF2-40B4-BE49-F238E27FC236}">
                <a16:creationId xmlns:a16="http://schemas.microsoft.com/office/drawing/2014/main" xmlns="" id="{266A7F98-1065-4E8C-9B1F-AE9D94D56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388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149080"/>
            <a:ext cx="8519119" cy="2431923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20AF8585-B3A4-4627-92DB-E179A48E39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55C41F75-0777-445A-AE73-C6871901C84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B80AB2ED-0295-47BC-9739-F88D43F3A649}"/>
              </a:ext>
            </a:extLst>
          </p:cNvPr>
          <p:cNvSpPr txBox="1"/>
          <p:nvPr/>
        </p:nvSpPr>
        <p:spPr>
          <a:xfrm>
            <a:off x="99062" y="116632"/>
            <a:ext cx="3443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PARÁMETROS CLAVES</a:t>
            </a:r>
            <a:endParaRPr lang="es-CO" sz="28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70" y="1848369"/>
            <a:ext cx="8953630" cy="22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91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12776"/>
            <a:ext cx="8784976" cy="3911551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20AF8585-B3A4-4627-92DB-E179A48E39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55C41F75-0777-445A-AE73-C6871901C84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B80AB2ED-0295-47BC-9739-F88D43F3A649}"/>
              </a:ext>
            </a:extLst>
          </p:cNvPr>
          <p:cNvSpPr txBox="1"/>
          <p:nvPr/>
        </p:nvSpPr>
        <p:spPr>
          <a:xfrm>
            <a:off x="99062" y="116632"/>
            <a:ext cx="3443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PARÁMETROS CLAVES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495535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719A974-66B8-43E8-BCC0-A25A659DC2A2}"/>
              </a:ext>
            </a:extLst>
          </p:cNvPr>
          <p:cNvSpPr/>
          <p:nvPr/>
        </p:nvSpPr>
        <p:spPr>
          <a:xfrm>
            <a:off x="611560" y="1859340"/>
            <a:ext cx="79208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layground.tensorflow.org/#activation=tanh&amp;batchSize=10&amp;dataset=circle&amp;regDataset=reg-plane&amp;learningRate=0.03&amp;regularizationRate=0&amp;noise=0&amp;networkShape=4,2&amp;seed=0.76228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</a:t>
            </a:r>
            <a:endParaRPr lang="en-US" dirty="0"/>
          </a:p>
        </p:txBody>
      </p:sp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20AF8585-B3A4-4627-92DB-E179A48E39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55C41F75-0777-445A-AE73-C6871901C84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B80AB2ED-0295-47BC-9739-F88D43F3A649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</p:spTree>
    <p:extLst>
      <p:ext uri="{BB962C8B-B14F-4D97-AF65-F5344CB8AC3E}">
        <p14:creationId xmlns:p14="http://schemas.microsoft.com/office/powerpoint/2010/main" val="406887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018" t="4502"/>
          <a:stretch/>
        </p:blipFill>
        <p:spPr>
          <a:xfrm>
            <a:off x="107504" y="1268760"/>
            <a:ext cx="884411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05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148" t="4604" r="940" b="3313"/>
          <a:stretch/>
        </p:blipFill>
        <p:spPr>
          <a:xfrm>
            <a:off x="85397" y="1052736"/>
            <a:ext cx="9058603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469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iro.medium.com/max/4000/1*fff15QGBaTLVTWkXqcCVpQ.png">
            <a:extLst>
              <a:ext uri="{FF2B5EF4-FFF2-40B4-BE49-F238E27FC236}">
                <a16:creationId xmlns:a16="http://schemas.microsoft.com/office/drawing/2014/main" xmlns="" id="{FC204551-9A28-4D9F-8DE1-6D2BEF48D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0075"/>
            <a:ext cx="9144000" cy="311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7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ConvNets</a:t>
            </a:r>
            <a:r>
              <a:rPr lang="es-CO" sz="2800" dirty="0" smtClean="0"/>
              <a:t> –</a:t>
            </a:r>
            <a:r>
              <a:rPr lang="es-CO" sz="2800" b="1" dirty="0" smtClean="0"/>
              <a:t>CNN-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676136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409" t="2470"/>
          <a:stretch/>
        </p:blipFill>
        <p:spPr>
          <a:xfrm>
            <a:off x="215008" y="1196752"/>
            <a:ext cx="8928992" cy="504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136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612" t="4234"/>
          <a:stretch/>
        </p:blipFill>
        <p:spPr>
          <a:xfrm>
            <a:off x="107504" y="1268760"/>
            <a:ext cx="8784976" cy="479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33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79512" y="908720"/>
            <a:ext cx="87129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There are five different layers in </a:t>
            </a:r>
            <a:r>
              <a:rPr lang="en-US" dirty="0" smtClean="0">
                <a:latin typeface="medium-content-serif-font"/>
              </a:rPr>
              <a:t>CNN</a:t>
            </a:r>
          </a:p>
          <a:p>
            <a:endParaRPr lang="en-US" dirty="0">
              <a:latin typeface="medium-content-serif-fon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medium-content-serif-font"/>
              </a:rPr>
              <a:t>Input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medium-content-serif-font"/>
              </a:rPr>
              <a:t>Convo layer (Convo + </a:t>
            </a:r>
            <a:r>
              <a:rPr lang="en-US" sz="1400" dirty="0" err="1">
                <a:latin typeface="medium-content-serif-font"/>
              </a:rPr>
              <a:t>ReLU</a:t>
            </a:r>
            <a:r>
              <a:rPr lang="en-US" sz="1400" dirty="0">
                <a:latin typeface="medium-content-serif-font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medium-content-serif-font"/>
              </a:rPr>
              <a:t>Pooling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medium-content-serif-font"/>
              </a:rPr>
              <a:t>Fully connected(FC)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medium-content-serif-font"/>
              </a:rPr>
              <a:t>Softmax</a:t>
            </a:r>
            <a:r>
              <a:rPr lang="en-US" sz="1400" dirty="0">
                <a:latin typeface="medium-content-serif-font"/>
              </a:rPr>
              <a:t>/logistic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medium-content-serif-font"/>
              </a:rPr>
              <a:t>Output layer</a:t>
            </a:r>
            <a:endParaRPr lang="en-US" sz="1400" b="0" i="0" dirty="0">
              <a:effectLst/>
              <a:latin typeface="medium-content-serif-font"/>
            </a:endParaRPr>
          </a:p>
        </p:txBody>
      </p:sp>
      <p:pic>
        <p:nvPicPr>
          <p:cNvPr id="14338" name="Picture 2" descr="https://miro.medium.com/max/700/1*0bCOXLJLxkRktiTTDug6G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645024"/>
            <a:ext cx="666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ConvNets</a:t>
            </a:r>
            <a:r>
              <a:rPr lang="es-CO" sz="2800" dirty="0" smtClean="0"/>
              <a:t> –</a:t>
            </a:r>
            <a:r>
              <a:rPr lang="es-CO" sz="2800" b="1" dirty="0" smtClean="0"/>
              <a:t>CNN-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37248882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1255/1*vkQ0hXDaQv57sALXAJqux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7921427" cy="267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ConvNets</a:t>
            </a:r>
            <a:r>
              <a:rPr lang="es-CO" sz="2800" dirty="0" smtClean="0"/>
              <a:t> –</a:t>
            </a:r>
            <a:r>
              <a:rPr lang="es-CO" sz="2800" b="1" dirty="0" smtClean="0"/>
              <a:t>CNN-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609093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514" t="5309"/>
          <a:stretch/>
        </p:blipFill>
        <p:spPr>
          <a:xfrm>
            <a:off x="107504" y="1124744"/>
            <a:ext cx="8784976" cy="4825335"/>
          </a:xfrm>
          <a:prstGeom prst="rect">
            <a:avLst/>
          </a:prstGeom>
        </p:spPr>
      </p:pic>
      <p:pic>
        <p:nvPicPr>
          <p:cNvPr id="3074" name="Picture 2" descr="https://miro.medium.com/max/550/1*15yDvGKV47a0nkf5qLKOO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852936"/>
            <a:ext cx="3024336" cy="219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341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0410" t="2758" r="732" b="1977"/>
          <a:stretch/>
        </p:blipFill>
        <p:spPr>
          <a:xfrm>
            <a:off x="107504" y="1052736"/>
            <a:ext cx="8928992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6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iro.medium.com/max/526/1*GcI7G-JLAQiEoCON7xFbh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420888"/>
            <a:ext cx="5622250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20AF8585-B3A4-4627-92DB-E179A48E39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55C41F75-0777-445A-AE73-C6871901C84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B80AB2ED-0295-47BC-9739-F88D43F3A649}"/>
              </a:ext>
            </a:extLst>
          </p:cNvPr>
          <p:cNvSpPr txBox="1"/>
          <p:nvPr/>
        </p:nvSpPr>
        <p:spPr>
          <a:xfrm>
            <a:off x="99062" y="116632"/>
            <a:ext cx="5325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CONVOLUTION LAYER – </a:t>
            </a:r>
            <a:r>
              <a:rPr lang="es-CO" sz="2800" b="1" dirty="0" err="1" smtClean="0"/>
              <a:t>The</a:t>
            </a:r>
            <a:r>
              <a:rPr lang="es-CO" sz="2800" b="1" dirty="0" smtClean="0"/>
              <a:t> </a:t>
            </a:r>
            <a:r>
              <a:rPr lang="es-CO" sz="2800" b="1" dirty="0" err="1" smtClean="0"/>
              <a:t>kernel</a:t>
            </a:r>
            <a:endParaRPr lang="es-CO" sz="2800" b="1" dirty="0"/>
          </a:p>
        </p:txBody>
      </p:sp>
      <p:sp>
        <p:nvSpPr>
          <p:cNvPr id="2" name="Rectángulo 1"/>
          <p:cNvSpPr/>
          <p:nvPr/>
        </p:nvSpPr>
        <p:spPr>
          <a:xfrm>
            <a:off x="395536" y="1120279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The objective of the Convolution Operation is to </a:t>
            </a:r>
            <a:r>
              <a:rPr lang="en-US" b="1" dirty="0">
                <a:latin typeface="medium-content-serif-font"/>
              </a:rPr>
              <a:t>extract the high-level features</a:t>
            </a:r>
            <a:r>
              <a:rPr lang="en-US" dirty="0">
                <a:latin typeface="medium-content-serif-font"/>
              </a:rPr>
              <a:t> such as edges, from the input image. 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5814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miro.medium.com/max/326/1*NsiYxt8tPDQyjyH3C08PVA@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060848"/>
            <a:ext cx="2328193" cy="330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6 Imagen">
            <a:extLst>
              <a:ext uri="{FF2B5EF4-FFF2-40B4-BE49-F238E27FC236}">
                <a16:creationId xmlns:a16="http://schemas.microsoft.com/office/drawing/2014/main" xmlns="" id="{20AF8585-B3A4-4627-92DB-E179A48E39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xmlns="" id="{55C41F75-0777-445A-AE73-C6871901C84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xmlns="" id="{B80AB2ED-0295-47BC-9739-F88D43F3A649}"/>
              </a:ext>
            </a:extLst>
          </p:cNvPr>
          <p:cNvSpPr txBox="1"/>
          <p:nvPr/>
        </p:nvSpPr>
        <p:spPr>
          <a:xfrm>
            <a:off x="99062" y="116632"/>
            <a:ext cx="5325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CONVOLUTION LAYER – </a:t>
            </a:r>
            <a:r>
              <a:rPr lang="es-CO" sz="2800" b="1" dirty="0" err="1" smtClean="0"/>
              <a:t>The</a:t>
            </a:r>
            <a:r>
              <a:rPr lang="es-CO" sz="2800" b="1" dirty="0" smtClean="0"/>
              <a:t> </a:t>
            </a:r>
            <a:r>
              <a:rPr lang="es-CO" sz="2800" b="1" dirty="0" err="1" smtClean="0"/>
              <a:t>kernel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79267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miro.medium.com/max/1280/1*ciDgQEjViWLnCbmX-EeSr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72" y="126876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6 Imagen">
            <a:extLst>
              <a:ext uri="{FF2B5EF4-FFF2-40B4-BE49-F238E27FC236}">
                <a16:creationId xmlns:a16="http://schemas.microsoft.com/office/drawing/2014/main" xmlns="" id="{20AF8585-B3A4-4627-92DB-E179A48E39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xmlns="" id="{55C41F75-0777-445A-AE73-C6871901C84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xmlns="" id="{B80AB2ED-0295-47BC-9739-F88D43F3A649}"/>
              </a:ext>
            </a:extLst>
          </p:cNvPr>
          <p:cNvSpPr txBox="1"/>
          <p:nvPr/>
        </p:nvSpPr>
        <p:spPr>
          <a:xfrm>
            <a:off x="99062" y="116632"/>
            <a:ext cx="5325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CONVOLUTION LAYER – </a:t>
            </a:r>
            <a:r>
              <a:rPr lang="es-CO" sz="2800" b="1" dirty="0" err="1" smtClean="0"/>
              <a:t>The</a:t>
            </a:r>
            <a:r>
              <a:rPr lang="es-CO" sz="2800" b="1" dirty="0" smtClean="0"/>
              <a:t> </a:t>
            </a:r>
            <a:r>
              <a:rPr lang="es-CO" sz="2800" b="1" dirty="0" err="1" smtClean="0"/>
              <a:t>kernel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53462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50320" t="2155" r="1178" b="2998"/>
          <a:stretch/>
        </p:blipFill>
        <p:spPr>
          <a:xfrm>
            <a:off x="0" y="764704"/>
            <a:ext cx="9033728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258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miro.medium.com/max/395/1*1VJDP6qDY9-ExTuQVEOlV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700808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043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STRIDE &amp; PADDING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983888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miro.medium.com/max/790/1*g0OmDI1w9KqN7Rpw6Qo8Xg@2x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64904"/>
            <a:ext cx="6372622" cy="372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131070" y="982469"/>
            <a:ext cx="87614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Stride denotes how many steps we are moving in each steps in convolution</a:t>
            </a:r>
            <a:r>
              <a:rPr lang="en-US" dirty="0" smtClean="0">
                <a:latin typeface="medium-content-serif-font"/>
              </a:rPr>
              <a:t>. By default </a:t>
            </a:r>
            <a:r>
              <a:rPr lang="en-US" dirty="0">
                <a:latin typeface="medium-content-serif-font"/>
              </a:rPr>
              <a:t>it is one.</a:t>
            </a:r>
            <a:endParaRPr lang="es-CO" dirty="0"/>
          </a:p>
        </p:txBody>
      </p:sp>
      <p:pic>
        <p:nvPicPr>
          <p:cNvPr id="4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122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STRIDE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318613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55576" y="1052736"/>
            <a:ext cx="820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We can observe that the size of output is smaller that input. To maintain the dimension of output as in input , we use padding. Padding is a process of adding zeros to the input matrix symmetrically. In the following </a:t>
            </a:r>
            <a:r>
              <a:rPr lang="en-US" dirty="0" err="1">
                <a:latin typeface="medium-content-serif-font"/>
              </a:rPr>
              <a:t>example,the</a:t>
            </a:r>
            <a:r>
              <a:rPr lang="en-US" dirty="0">
                <a:latin typeface="medium-content-serif-font"/>
              </a:rPr>
              <a:t> extra grey blocks denote the padding. It is used to make the dimension of output same as input.</a:t>
            </a:r>
            <a:endParaRPr lang="es-CO" dirty="0"/>
          </a:p>
        </p:txBody>
      </p:sp>
      <p:pic>
        <p:nvPicPr>
          <p:cNvPr id="13314" name="Picture 2" descr="https://miro.medium.com/max/800/1*17TNPi4m0pBqOCGrXzU27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96952"/>
            <a:ext cx="5747792" cy="357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6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1583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PADDING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9619739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306" t="4111" b="2215"/>
          <a:stretch/>
        </p:blipFill>
        <p:spPr>
          <a:xfrm>
            <a:off x="0" y="1124743"/>
            <a:ext cx="8964488" cy="475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135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0826" t="5768" r="1051" b="3874"/>
          <a:stretch/>
        </p:blipFill>
        <p:spPr>
          <a:xfrm>
            <a:off x="8316" y="1124743"/>
            <a:ext cx="8884163" cy="469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886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999" t="4650" r="1270" b="2360"/>
          <a:stretch/>
        </p:blipFill>
        <p:spPr>
          <a:xfrm>
            <a:off x="76394" y="1196752"/>
            <a:ext cx="9067606" cy="496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729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015" t="5862" r="1069" b="4244"/>
          <a:stretch/>
        </p:blipFill>
        <p:spPr>
          <a:xfrm>
            <a:off x="0" y="1412776"/>
            <a:ext cx="905578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512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768" t="2653" r="705" b="4437"/>
          <a:stretch/>
        </p:blipFill>
        <p:spPr>
          <a:xfrm>
            <a:off x="-13752" y="1124744"/>
            <a:ext cx="8959853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273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miro.medium.com/max/396/1*uoWYsCV5vBU8SHFPAPao-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645024"/>
            <a:ext cx="37719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202382" y="908720"/>
            <a:ext cx="83346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medium-content-serif-font"/>
              </a:rPr>
              <a:t>the Pooling layer is responsible for reducing the spatial size of the Convolved Feature. This is to </a:t>
            </a:r>
            <a:r>
              <a:rPr lang="en-US" b="1" dirty="0">
                <a:latin typeface="medium-content-serif-font"/>
              </a:rPr>
              <a:t>decrease the computational power required to process the data</a:t>
            </a:r>
            <a:r>
              <a:rPr lang="en-US" dirty="0">
                <a:latin typeface="medium-content-serif-font"/>
              </a:rPr>
              <a:t> through dimensionality reduction. Furthermore, it is useful for </a:t>
            </a:r>
            <a:r>
              <a:rPr lang="en-US" b="1" dirty="0">
                <a:latin typeface="medium-content-serif-font"/>
              </a:rPr>
              <a:t>extracting dominant features</a:t>
            </a:r>
            <a:r>
              <a:rPr lang="en-US" dirty="0">
                <a:latin typeface="medium-content-serif-font"/>
              </a:rPr>
              <a:t> which are rotational and positional invariant, thus maintaining the process of effectively training of the model</a:t>
            </a:r>
            <a:endParaRPr lang="es-CO" dirty="0"/>
          </a:p>
        </p:txBody>
      </p:sp>
      <p:pic>
        <p:nvPicPr>
          <p:cNvPr id="5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6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2559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POOLING LAYER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93056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miro.medium.com/max/596/1*KQIEqhxzICU7thjaQBfPB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92896"/>
            <a:ext cx="56769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323528" y="1052736"/>
            <a:ext cx="8712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medium-content-serif-font"/>
              </a:rPr>
              <a:t>There are two types of Pooling: Max Pooling and Average Pooling. </a:t>
            </a:r>
            <a:r>
              <a:rPr lang="en-US" b="1" dirty="0">
                <a:latin typeface="medium-content-serif-font"/>
              </a:rPr>
              <a:t>Max Pooling</a:t>
            </a:r>
            <a:r>
              <a:rPr lang="en-US" dirty="0">
                <a:latin typeface="medium-content-serif-font"/>
              </a:rPr>
              <a:t> returns the </a:t>
            </a:r>
            <a:r>
              <a:rPr lang="en-US" b="1" dirty="0">
                <a:latin typeface="medium-content-serif-font"/>
              </a:rPr>
              <a:t>maximum value</a:t>
            </a:r>
            <a:r>
              <a:rPr lang="en-US" dirty="0">
                <a:latin typeface="medium-content-serif-font"/>
              </a:rPr>
              <a:t> from the portion of the image covered by the Kernel. On the other hand, </a:t>
            </a:r>
            <a:r>
              <a:rPr lang="en-US" b="1" dirty="0">
                <a:latin typeface="medium-content-serif-font"/>
              </a:rPr>
              <a:t>Average Pooling </a:t>
            </a:r>
            <a:r>
              <a:rPr lang="en-US" dirty="0">
                <a:latin typeface="medium-content-serif-font"/>
              </a:rPr>
              <a:t>returns the </a:t>
            </a:r>
            <a:r>
              <a:rPr lang="en-US" b="1" dirty="0">
                <a:latin typeface="medium-content-serif-font"/>
              </a:rPr>
              <a:t>average of all the values </a:t>
            </a:r>
            <a:r>
              <a:rPr lang="en-US" dirty="0">
                <a:latin typeface="medium-content-serif-font"/>
              </a:rPr>
              <a:t>from the portion of the image covered by the Kernel.</a:t>
            </a:r>
            <a:endParaRPr lang="es-CO" dirty="0"/>
          </a:p>
        </p:txBody>
      </p:sp>
      <p:pic>
        <p:nvPicPr>
          <p:cNvPr id="4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2559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POOLING LAYER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670847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97679CB-1717-4FCE-A226-F806F8D07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" y="908719"/>
            <a:ext cx="9143944" cy="5515807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7B929D61-9482-49CD-A50C-B3A64348BD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A814DC2C-15F7-4B80-A0B7-274F88A037A2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49F7C9BC-678F-452E-AB88-B6B15B3AA322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</p:spTree>
    <p:extLst>
      <p:ext uri="{BB962C8B-B14F-4D97-AF65-F5344CB8AC3E}">
        <p14:creationId xmlns:p14="http://schemas.microsoft.com/office/powerpoint/2010/main" val="13490361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018" t="4502" b="1492"/>
          <a:stretch/>
        </p:blipFill>
        <p:spPr>
          <a:xfrm>
            <a:off x="107504" y="1052736"/>
            <a:ext cx="8856984" cy="46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009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1520" y="1268760"/>
            <a:ext cx="84969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medium-content-serif-font"/>
              </a:rPr>
              <a:t>Now that we have converted our input image into a suitable form for our Multi-Level Perceptron, we shall flatten the image into a column vector. The flattened output is fed to a feed-forward neural network and </a:t>
            </a:r>
            <a:r>
              <a:rPr lang="en-US" dirty="0" err="1">
                <a:latin typeface="medium-content-serif-font"/>
              </a:rPr>
              <a:t>backpropagation</a:t>
            </a:r>
            <a:r>
              <a:rPr lang="en-US" dirty="0">
                <a:latin typeface="medium-content-serif-font"/>
              </a:rPr>
              <a:t> applied to every iteration of training. Over a series of epochs, the model is able to distinguish between dominating and certain low-level features in images and classify them using the </a:t>
            </a:r>
            <a:r>
              <a:rPr lang="en-US" b="1" dirty="0" err="1">
                <a:latin typeface="medium-content-serif-font"/>
              </a:rPr>
              <a:t>Softmax</a:t>
            </a:r>
            <a:r>
              <a:rPr lang="en-US" b="1" dirty="0">
                <a:latin typeface="medium-content-serif-font"/>
              </a:rPr>
              <a:t> Classification</a:t>
            </a:r>
            <a:r>
              <a:rPr lang="en-US" dirty="0">
                <a:latin typeface="medium-content-serif-font"/>
              </a:rPr>
              <a:t> technique.</a:t>
            </a:r>
            <a:endParaRPr lang="es-CO" dirty="0"/>
          </a:p>
        </p:txBody>
      </p:sp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2026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FLATTENING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41233880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0328" t="4418" r="587"/>
          <a:stretch/>
        </p:blipFill>
        <p:spPr>
          <a:xfrm>
            <a:off x="107504" y="1268760"/>
            <a:ext cx="8856984" cy="485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951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79636" y="803620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Adding a Fully-Connected layer is a (usually) cheap way of learning non-linear combinations of the high-level features as represented by the output of the convolutional layer. The Fully-Connected layer is learning a possibly non-linear function in that space.</a:t>
            </a:r>
            <a:endParaRPr lang="es-CO" dirty="0"/>
          </a:p>
        </p:txBody>
      </p:sp>
      <p:pic>
        <p:nvPicPr>
          <p:cNvPr id="11266" name="Picture 2" descr="https://miro.medium.com/max/802/1*kToStLowjokojIQ7pY2ynQ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31" y="2114872"/>
            <a:ext cx="76390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955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FULLY CONNECTED LAYER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7508659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018" t="4680" r="1280" b="4058"/>
          <a:stretch/>
        </p:blipFill>
        <p:spPr>
          <a:xfrm>
            <a:off x="107504" y="1196752"/>
            <a:ext cx="8820472" cy="464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610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67544" y="1340768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medium-content-serif-font"/>
              </a:rPr>
              <a:t>Softmax</a:t>
            </a:r>
            <a:r>
              <a:rPr lang="en-US" dirty="0">
                <a:latin typeface="medium-content-serif-font"/>
              </a:rPr>
              <a:t> or Logistic layer is the last layer of CNN. It resides at the end of FC layer. Logistic is used for binary classification and </a:t>
            </a:r>
            <a:r>
              <a:rPr lang="en-US" dirty="0" err="1">
                <a:latin typeface="medium-content-serif-font"/>
              </a:rPr>
              <a:t>softmax</a:t>
            </a:r>
            <a:r>
              <a:rPr lang="en-US" dirty="0">
                <a:latin typeface="medium-content-serif-font"/>
              </a:rPr>
              <a:t> is for multi-classification.</a:t>
            </a:r>
            <a:endParaRPr lang="es-CO" dirty="0"/>
          </a:p>
        </p:txBody>
      </p:sp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908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SOFTMAX / </a:t>
            </a:r>
            <a:r>
              <a:rPr lang="es-CO" sz="2800" b="1" dirty="0" err="1" smtClean="0"/>
              <a:t>Logistic</a:t>
            </a:r>
            <a:r>
              <a:rPr lang="es-CO" sz="2800" b="1" dirty="0" smtClean="0"/>
              <a:t> </a:t>
            </a:r>
            <a:r>
              <a:rPr lang="es-CO" sz="2800" b="1" dirty="0" err="1" smtClean="0"/>
              <a:t>layer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30991131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3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50410"/>
          <a:stretch/>
        </p:blipFill>
        <p:spPr>
          <a:xfrm>
            <a:off x="30708" y="1052736"/>
            <a:ext cx="9141506" cy="5184576"/>
          </a:xfrm>
          <a:prstGeom prst="rect">
            <a:avLst/>
          </a:prstGeom>
        </p:spPr>
      </p:pic>
      <p:pic>
        <p:nvPicPr>
          <p:cNvPr id="6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7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ConvNets</a:t>
            </a:r>
            <a:r>
              <a:rPr lang="es-CO" sz="2800" dirty="0" smtClean="0"/>
              <a:t> –</a:t>
            </a:r>
            <a:r>
              <a:rPr lang="es-CO" sz="2800" b="1" dirty="0" smtClean="0"/>
              <a:t>CNN-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8070810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miro.medium.com/max/1000/1*z7hd8FZeI_eodazwIapvA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04" y="2420888"/>
            <a:ext cx="8868896" cy="302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ConvNets</a:t>
            </a:r>
            <a:r>
              <a:rPr lang="es-CO" sz="2800" dirty="0" smtClean="0"/>
              <a:t> –</a:t>
            </a:r>
            <a:r>
              <a:rPr lang="es-CO" sz="2800" b="1" dirty="0" smtClean="0"/>
              <a:t>CNN-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7177917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iro.medium.com/max/1644/1*uAeANQIOQPqWZnnuH-VEyw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496944" cy="454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ConvNets</a:t>
            </a:r>
            <a:r>
              <a:rPr lang="es-CO" sz="2800" dirty="0" smtClean="0"/>
              <a:t> –</a:t>
            </a:r>
            <a:r>
              <a:rPr lang="es-CO" sz="2800" b="1" dirty="0" smtClean="0"/>
              <a:t>CNN-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32040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98C5AE0-B690-4387-AA62-EC303D9F6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2309812"/>
            <a:ext cx="8696325" cy="2238375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42A6EBC8-88FE-4A73-87FB-CBB05F891E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094EDBF6-2F0B-4767-87A7-71B3D17558F8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79307C12-D6F0-49B3-B8FE-34E288A2E8FB}"/>
              </a:ext>
            </a:extLst>
          </p:cNvPr>
          <p:cNvSpPr txBox="1"/>
          <p:nvPr/>
        </p:nvSpPr>
        <p:spPr>
          <a:xfrm>
            <a:off x="99062" y="116632"/>
            <a:ext cx="6967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/>
              <a:t>CONVOLUTIONAL</a:t>
            </a:r>
            <a:r>
              <a:rPr lang="es-CO" sz="2800" b="1" dirty="0"/>
              <a:t> NEURONAL NETWORK CNN</a:t>
            </a:r>
          </a:p>
        </p:txBody>
      </p:sp>
    </p:spTree>
    <p:extLst>
      <p:ext uri="{BB962C8B-B14F-4D97-AF65-F5344CB8AC3E}">
        <p14:creationId xmlns:p14="http://schemas.microsoft.com/office/powerpoint/2010/main" val="2545495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950" t="4418" r="1208" b="5005"/>
          <a:stretch/>
        </p:blipFill>
        <p:spPr>
          <a:xfrm>
            <a:off x="179512" y="836712"/>
            <a:ext cx="8856984" cy="471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376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miro.medium.com/max/3326/1*T-r5HuACqMlH7ZL9MbtZ-g.png">
            <a:extLst>
              <a:ext uri="{FF2B5EF4-FFF2-40B4-BE49-F238E27FC236}">
                <a16:creationId xmlns:a16="http://schemas.microsoft.com/office/drawing/2014/main" xmlns="" id="{B22782E9-12D4-4FFA-8EC3-211C1A2D2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1025"/>
            <a:ext cx="9144000" cy="315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F81ECFD3-B4C5-4038-835A-9719A2B0A7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C29D3573-D634-4259-B28A-B7B47B14144E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7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ConvNets</a:t>
            </a:r>
            <a:r>
              <a:rPr lang="es-CO" sz="2800" dirty="0" smtClean="0"/>
              <a:t> –</a:t>
            </a:r>
            <a:r>
              <a:rPr lang="es-CO" sz="2800" b="1" dirty="0" smtClean="0"/>
              <a:t>CNN-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7364670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iro.medium.com/max/1496/1*SRXEQsEDUJbJH-VYHLF_lA.png">
            <a:extLst>
              <a:ext uri="{FF2B5EF4-FFF2-40B4-BE49-F238E27FC236}">
                <a16:creationId xmlns:a16="http://schemas.microsoft.com/office/drawing/2014/main" xmlns="" id="{A1261E2C-4F78-4605-8EF9-16B603528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1409700"/>
            <a:ext cx="71247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7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ConvNets</a:t>
            </a:r>
            <a:r>
              <a:rPr lang="es-CO" sz="2800" dirty="0" smtClean="0"/>
              <a:t> –</a:t>
            </a:r>
            <a:r>
              <a:rPr lang="es-CO" sz="2800" b="1" dirty="0" smtClean="0"/>
              <a:t>CNN-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8561958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370" t="4975"/>
          <a:stretch/>
        </p:blipFill>
        <p:spPr>
          <a:xfrm>
            <a:off x="0" y="1052736"/>
            <a:ext cx="8892480" cy="478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199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598" t="4136"/>
          <a:stretch/>
        </p:blipFill>
        <p:spPr>
          <a:xfrm>
            <a:off x="0" y="1268760"/>
            <a:ext cx="8892480" cy="485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38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040" t="4839"/>
          <a:stretch/>
        </p:blipFill>
        <p:spPr>
          <a:xfrm>
            <a:off x="107504" y="1268760"/>
            <a:ext cx="8712968" cy="476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554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100" t="2559"/>
          <a:stretch/>
        </p:blipFill>
        <p:spPr>
          <a:xfrm>
            <a:off x="179512" y="1196752"/>
            <a:ext cx="8786216" cy="4924094"/>
          </a:xfrm>
          <a:prstGeom prst="rect">
            <a:avLst/>
          </a:prstGeom>
        </p:spPr>
      </p:pic>
      <p:pic>
        <p:nvPicPr>
          <p:cNvPr id="5122" name="Picture 2" descr="https://miro.medium.com/max/172/1*LcmjdpH-5bGJKxqijb070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717032"/>
            <a:ext cx="1638300" cy="31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567140" y="3068960"/>
            <a:ext cx="124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 smtClean="0"/>
              <a:t>Recurrence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162140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An unrolled recurrent neural network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7772650" cy="204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/>
              <a:t>–</a:t>
            </a:r>
            <a:r>
              <a:rPr lang="es-CO" sz="2800" b="1" dirty="0" smtClean="0"/>
              <a:t>RNN-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6571998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iro.medium.com/max/959/1*bUP3PUDCI6OPBNQAhhpR7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76872"/>
            <a:ext cx="8774435" cy="196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/>
              <a:t>–</a:t>
            </a:r>
            <a:r>
              <a:rPr lang="es-CO" sz="2800" b="1" dirty="0" smtClean="0"/>
              <a:t>RNN-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8039910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677"/>
          <a:stretch/>
        </p:blipFill>
        <p:spPr>
          <a:xfrm>
            <a:off x="179512" y="980728"/>
            <a:ext cx="8964488" cy="5111707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/>
              <a:t>–</a:t>
            </a:r>
            <a:r>
              <a:rPr lang="es-CO" sz="2800" b="1" dirty="0" smtClean="0"/>
              <a:t>RNN-</a:t>
            </a:r>
            <a:endParaRPr lang="es-CO" sz="2800" b="1" dirty="0"/>
          </a:p>
        </p:txBody>
      </p:sp>
      <p:sp>
        <p:nvSpPr>
          <p:cNvPr id="6" name="Rectángulo 5"/>
          <p:cNvSpPr/>
          <p:nvPr/>
        </p:nvSpPr>
        <p:spPr>
          <a:xfrm>
            <a:off x="179512" y="899315"/>
            <a:ext cx="8856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Recurrent Neural Network remembers the past and it’s decisions are influenced by what it has learnt from the past. </a:t>
            </a:r>
            <a:r>
              <a:rPr lang="en-US" dirty="0"/>
              <a:t>RNNs learn similarly while training, in addition, they remember things learnt from prior input(s) while generating output(s).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686909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miro.medium.com/max/1272/1*Bgk3Sp7UfRx7b6uWGvlvq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76872"/>
            <a:ext cx="7267327" cy="382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/>
              <a:t>–</a:t>
            </a:r>
            <a:r>
              <a:rPr lang="es-CO" sz="2800" b="1" dirty="0" smtClean="0"/>
              <a:t>RNN-</a:t>
            </a:r>
            <a:endParaRPr lang="es-CO" sz="2800" b="1" dirty="0"/>
          </a:p>
        </p:txBody>
      </p:sp>
      <p:sp>
        <p:nvSpPr>
          <p:cNvPr id="2" name="Rectángulo 1"/>
          <p:cNvSpPr/>
          <p:nvPr/>
        </p:nvSpPr>
        <p:spPr>
          <a:xfrm>
            <a:off x="395536" y="980728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CMS"/>
              </a:rPr>
              <a:t>RNN </a:t>
            </a:r>
            <a:r>
              <a:rPr lang="en-US" dirty="0">
                <a:solidFill>
                  <a:srgbClr val="333333"/>
                </a:solidFill>
                <a:latin typeface="CMS"/>
              </a:rPr>
              <a:t>are networks with loops in them, allowing information to persist.</a:t>
            </a:r>
            <a:endParaRPr lang="es-CO" dirty="0"/>
          </a:p>
        </p:txBody>
      </p:sp>
      <p:pic>
        <p:nvPicPr>
          <p:cNvPr id="15364" name="Picture 4" descr="https://miro.medium.com/max/250/1*T_ECcHZWpjn0Ki4_4BEzow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90" y="2852936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42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neural network with four inputs and one hidden layer with three hidden neurons.">
            <a:extLst>
              <a:ext uri="{FF2B5EF4-FFF2-40B4-BE49-F238E27FC236}">
                <a16:creationId xmlns:a16="http://schemas.microsoft.com/office/drawing/2014/main" xmlns="" id="{8CC9E4A6-A270-4CB0-A546-4DCB4D7D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7913"/>
            <a:ext cx="9144000" cy="470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8AC86253-FFD1-4457-83E3-3B38E3BD18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E215B127-79B0-4AB5-B6A4-876DC760DA1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7244014E-DADD-4822-8E4F-BBEE01E44266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</p:spTree>
    <p:extLst>
      <p:ext uri="{BB962C8B-B14F-4D97-AF65-F5344CB8AC3E}">
        <p14:creationId xmlns:p14="http://schemas.microsoft.com/office/powerpoint/2010/main" val="37619498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miro.medium.com/max/1320/1*6bFGjhOGxCfBTytUnr9bG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92896"/>
            <a:ext cx="6716415" cy="318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/>
              <a:t>–</a:t>
            </a:r>
            <a:r>
              <a:rPr lang="es-CO" sz="2800" b="1" dirty="0" smtClean="0"/>
              <a:t>RNN-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310376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s://miro.medium.com/max/500/1*3bKRTcqSbto3CXfwshVwmQ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988840"/>
            <a:ext cx="47625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/>
              <a:t>–</a:t>
            </a:r>
            <a:r>
              <a:rPr lang="es-CO" sz="2800" b="1" dirty="0" smtClean="0"/>
              <a:t>RNN-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89065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s://miro.medium.com/max/500/1*d_POV7c8fzHbKuTgJzCxt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60848"/>
            <a:ext cx="47625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/>
              <a:t>–</a:t>
            </a:r>
            <a:r>
              <a:rPr lang="es-CO" sz="2800" b="1" dirty="0" smtClean="0"/>
              <a:t>RNN-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6387761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miro.medium.com/max/972/1*qQeci4sySMHyajpjImoMX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28" y="2636912"/>
            <a:ext cx="8934772" cy="195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/>
              <a:t>–</a:t>
            </a:r>
            <a:r>
              <a:rPr lang="es-CO" sz="2800" b="1" dirty="0" smtClean="0"/>
              <a:t>RNN-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42735533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296" t="6096"/>
          <a:stretch/>
        </p:blipFill>
        <p:spPr>
          <a:xfrm>
            <a:off x="179512" y="1484783"/>
            <a:ext cx="8640960" cy="459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3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710" t="3962" b="4896"/>
          <a:stretch/>
        </p:blipFill>
        <p:spPr>
          <a:xfrm>
            <a:off x="0" y="1412776"/>
            <a:ext cx="8676456" cy="451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762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416" t="2801" b="4769"/>
          <a:stretch/>
        </p:blipFill>
        <p:spPr>
          <a:xfrm>
            <a:off x="31960" y="1484784"/>
            <a:ext cx="8892480" cy="466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433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karpathy.github.io/assets/rnn/diag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92896"/>
            <a:ext cx="874170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/>
              <a:t>–</a:t>
            </a:r>
            <a:r>
              <a:rPr lang="es-CO" sz="2800" b="1" dirty="0" smtClean="0"/>
              <a:t>RNN-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32489265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7564/1*dP2yCqpGVB_CGe4mJQpLNw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88840"/>
            <a:ext cx="8755450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/>
              <a:t>–</a:t>
            </a:r>
            <a:r>
              <a:rPr lang="es-CO" sz="2800" b="1" dirty="0" smtClean="0"/>
              <a:t>RNN- </a:t>
            </a:r>
            <a:r>
              <a:rPr lang="es-CO" sz="2800" b="1" dirty="0" err="1" smtClean="0"/>
              <a:t>one</a:t>
            </a:r>
            <a:r>
              <a:rPr lang="es-CO" sz="2800" b="1" dirty="0" smtClean="0"/>
              <a:t> </a:t>
            </a:r>
            <a:r>
              <a:rPr lang="es-CO" sz="2800" b="1" dirty="0" err="1" smtClean="0"/>
              <a:t>to</a:t>
            </a:r>
            <a:r>
              <a:rPr lang="es-CO" sz="2800" b="1" dirty="0" smtClean="0"/>
              <a:t> </a:t>
            </a:r>
            <a:r>
              <a:rPr lang="es-CO" sz="2800" b="1" dirty="0" err="1" smtClean="0"/>
              <a:t>many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04358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iro.medium.com/max/7819/1*o8CLDVt4acjvCnegkPXq-Q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8032584" cy="247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xmlns="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xmlns="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xmlns="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/>
              <a:t>–</a:t>
            </a:r>
            <a:r>
              <a:rPr lang="es-CO" sz="2800" b="1" dirty="0" smtClean="0"/>
              <a:t>RNN- </a:t>
            </a:r>
            <a:r>
              <a:rPr lang="es-CO" sz="2800" b="1" dirty="0" err="1" smtClean="0"/>
              <a:t>many</a:t>
            </a:r>
            <a:r>
              <a:rPr lang="es-CO" sz="2800" b="1" dirty="0" smtClean="0"/>
              <a:t> </a:t>
            </a:r>
            <a:r>
              <a:rPr lang="es-CO" sz="2800" b="1" dirty="0" err="1" smtClean="0"/>
              <a:t>to</a:t>
            </a:r>
            <a:r>
              <a:rPr lang="es-CO" sz="2800" b="1" dirty="0" smtClean="0"/>
              <a:t> </a:t>
            </a:r>
            <a:r>
              <a:rPr lang="es-CO" sz="2800" b="1" dirty="0" err="1" smtClean="0"/>
              <a:t>one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8867288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7411</TotalTime>
  <Words>792</Words>
  <Application>Microsoft Office PowerPoint</Application>
  <PresentationFormat>Presentación en pantalla (4:3)</PresentationFormat>
  <Paragraphs>136</Paragraphs>
  <Slides>106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106</vt:i4>
      </vt:variant>
    </vt:vector>
  </HeadingPairs>
  <TitlesOfParts>
    <vt:vector size="114" baseType="lpstr">
      <vt:lpstr>Arial</vt:lpstr>
      <vt:lpstr>Calibri</vt:lpstr>
      <vt:lpstr>CMS</vt:lpstr>
      <vt:lpstr>MathJax_Main</vt:lpstr>
      <vt:lpstr>MathJax_Math-italic</vt:lpstr>
      <vt:lpstr>medium-content-serif-font</vt:lpstr>
      <vt:lpstr>Roboto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MAXTER</dc:creator>
  <cp:lastModifiedBy>Edier Aristizabal</cp:lastModifiedBy>
  <cp:revision>292</cp:revision>
  <dcterms:created xsi:type="dcterms:W3CDTF">2016-05-28T22:49:15Z</dcterms:created>
  <dcterms:modified xsi:type="dcterms:W3CDTF">2020-03-03T18:51:27Z</dcterms:modified>
</cp:coreProperties>
</file>